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0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2"/>
    <p:restoredTop sz="94621"/>
  </p:normalViewPr>
  <p:slideViewPr>
    <p:cSldViewPr snapToGrid="0" snapToObjects="1">
      <p:cViewPr>
        <p:scale>
          <a:sx n="82" d="100"/>
          <a:sy n="82" d="100"/>
        </p:scale>
        <p:origin x="116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05/10/2017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ABM and Cities</a:t>
            </a:r>
            <a:endParaRPr lang="en-GB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Alex D Singleton, Seth E </a:t>
            </a:r>
            <a:r>
              <a:rPr lang="en-GB" dirty="0" err="1" smtClean="0"/>
              <a:t>Spielman</a:t>
            </a:r>
            <a:r>
              <a:rPr lang="en-GB" dirty="0" smtClean="0"/>
              <a:t>, David C </a:t>
            </a:r>
            <a:r>
              <a:rPr lang="en-GB" dirty="0" err="1" smtClean="0"/>
              <a:t>Folch</a:t>
            </a:r>
            <a:r>
              <a:rPr lang="en-GB" dirty="0" smtClean="0"/>
              <a:t> (2017) Urban Analytics.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52" y="230537"/>
            <a:ext cx="75819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27722" y="611933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Desire paths as an example of an emergent feature</a:t>
            </a:r>
            <a:br>
              <a:rPr lang="en-GB" sz="1400" dirty="0"/>
            </a:br>
            <a:r>
              <a:rPr lang="en-GB" sz="1400" dirty="0"/>
              <a:t>Source: Photograph by George Redgrave CC BY-ND 2.0 (Flickr). </a:t>
            </a:r>
          </a:p>
        </p:txBody>
      </p:sp>
    </p:spTree>
    <p:extLst>
      <p:ext uri="{BB962C8B-B14F-4D97-AF65-F5344CB8AC3E}">
        <p14:creationId xmlns:p14="http://schemas.microsoft.com/office/powerpoint/2010/main" val="1734926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 Systems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Multiple </a:t>
            </a:r>
            <a:r>
              <a:rPr lang="en-US" i="1" dirty="0" smtClean="0"/>
              <a:t>equilibrium</a:t>
            </a:r>
          </a:p>
          <a:p>
            <a:pPr lvl="1"/>
            <a:r>
              <a:rPr lang="en-US" i="1" dirty="0"/>
              <a:t>M</a:t>
            </a:r>
            <a:r>
              <a:rPr lang="en-US" dirty="0" smtClean="0"/>
              <a:t>odels </a:t>
            </a:r>
            <a:r>
              <a:rPr lang="en-US" dirty="0"/>
              <a:t>may have a number of steady states that are maintained under quite different parameter settings. </a:t>
            </a:r>
          </a:p>
          <a:p>
            <a:r>
              <a:rPr lang="en-US" i="1" dirty="0" smtClean="0"/>
              <a:t>Non-stationary </a:t>
            </a:r>
            <a:endParaRPr lang="en-US" dirty="0" smtClean="0"/>
          </a:p>
          <a:p>
            <a:pPr lvl="1"/>
            <a:r>
              <a:rPr lang="en-US" dirty="0" smtClean="0"/>
              <a:t>Stochastic </a:t>
            </a:r>
            <a:r>
              <a:rPr lang="en-US" dirty="0"/>
              <a:t>outputs that change after each run. </a:t>
            </a:r>
          </a:p>
          <a:p>
            <a:r>
              <a:rPr lang="en-US" i="1" dirty="0"/>
              <a:t>Self-organization </a:t>
            </a:r>
            <a:endParaRPr lang="en-US" i="1" dirty="0" smtClean="0"/>
          </a:p>
          <a:p>
            <a:pPr lvl="1"/>
            <a:r>
              <a:rPr lang="en-US" dirty="0" smtClean="0"/>
              <a:t>Various </a:t>
            </a:r>
            <a:r>
              <a:rPr lang="en-US" dirty="0"/>
              <a:t>dynamic behaviors ranging from chaotic to regular oscillations between different steady states. </a:t>
            </a:r>
          </a:p>
          <a:p>
            <a:r>
              <a:rPr lang="en-US" i="1" dirty="0" smtClean="0"/>
              <a:t>Phase </a:t>
            </a:r>
            <a:r>
              <a:rPr lang="en-US" i="1" dirty="0"/>
              <a:t>transitions </a:t>
            </a:r>
            <a:endParaRPr lang="en-US" i="1" dirty="0" smtClean="0"/>
          </a:p>
          <a:p>
            <a:pPr lvl="1"/>
            <a:r>
              <a:rPr lang="en-US" dirty="0" smtClean="0"/>
              <a:t>May </a:t>
            </a:r>
            <a:r>
              <a:rPr lang="en-US" dirty="0"/>
              <a:t>occur between different steady states.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21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Based </a:t>
            </a:r>
            <a:r>
              <a:rPr lang="en-GB" dirty="0" smtClean="0"/>
              <a:t>Models: Example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54739"/>
            <a:ext cx="7886700" cy="41801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8650" y="5920924"/>
            <a:ext cx="8275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 MASON graphical user interface showing a cholera disease agent-based model of the </a:t>
            </a:r>
            <a:r>
              <a:rPr lang="en-GB" sz="1400" dirty="0" err="1"/>
              <a:t>Dadaab</a:t>
            </a:r>
            <a:r>
              <a:rPr lang="en-GB" sz="1400" dirty="0"/>
              <a:t> refugee camp in Kenya. </a:t>
            </a:r>
            <a:r>
              <a:rPr lang="en-GB" sz="1400" dirty="0" smtClean="0"/>
              <a:t>Source</a:t>
            </a:r>
            <a:r>
              <a:rPr lang="en-GB" sz="1400" dirty="0"/>
              <a:t>: Crooks and </a:t>
            </a:r>
            <a:r>
              <a:rPr lang="en-GB" sz="1400" dirty="0" err="1"/>
              <a:t>Hailegiorgis</a:t>
            </a:r>
            <a:r>
              <a:rPr lang="en-GB" sz="1400" dirty="0"/>
              <a:t> (2014). Reproduced with permission. </a:t>
            </a:r>
          </a:p>
        </p:txBody>
      </p:sp>
    </p:spTree>
    <p:extLst>
      <p:ext uri="{BB962C8B-B14F-4D97-AF65-F5344CB8AC3E}">
        <p14:creationId xmlns:p14="http://schemas.microsoft.com/office/powerpoint/2010/main" val="20583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Based Models: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511" y="1515659"/>
            <a:ext cx="5638978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5763" y="594256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Graphical output showing different traffic volumes</a:t>
            </a:r>
            <a:br>
              <a:rPr lang="en-GB" sz="1400" dirty="0"/>
            </a:br>
            <a:r>
              <a:rPr lang="en-GB" sz="1400" dirty="0"/>
              <a:t>Source: </a:t>
            </a:r>
            <a:r>
              <a:rPr lang="en-GB" sz="1400" dirty="0" err="1"/>
              <a:t>www.matsim.org</a:t>
            </a:r>
            <a:r>
              <a:rPr lang="en-GB" sz="1400" dirty="0"/>
              <a:t>/scenario/</a:t>
            </a:r>
            <a:r>
              <a:rPr lang="en-GB" sz="1400" dirty="0" err="1"/>
              <a:t>quito-ecuador</a:t>
            </a:r>
            <a:r>
              <a:rPr lang="en-GB" sz="1400" dirty="0"/>
              <a:t>. Reproduced with permission. </a:t>
            </a:r>
          </a:p>
        </p:txBody>
      </p:sp>
    </p:spTree>
    <p:extLst>
      <p:ext uri="{BB962C8B-B14F-4D97-AF65-F5344CB8AC3E}">
        <p14:creationId xmlns:p14="http://schemas.microsoft.com/office/powerpoint/2010/main" val="168259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Based Models: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956" y="1825625"/>
            <a:ext cx="4298087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96726" y="617696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An agent-based model considering burglary Source: </a:t>
            </a:r>
            <a:r>
              <a:rPr lang="en-GB" sz="1400" dirty="0" err="1"/>
              <a:t>Malleson</a:t>
            </a:r>
            <a:r>
              <a:rPr lang="en-GB" sz="1400" dirty="0"/>
              <a:t> (2010). Reprinted with permission. </a:t>
            </a:r>
          </a:p>
        </p:txBody>
      </p:sp>
    </p:spTree>
    <p:extLst>
      <p:ext uri="{BB962C8B-B14F-4D97-AF65-F5344CB8AC3E}">
        <p14:creationId xmlns:p14="http://schemas.microsoft.com/office/powerpoint/2010/main" val="186276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Disaggregate </a:t>
            </a:r>
            <a:r>
              <a:rPr lang="en-GB" dirty="0" err="1" smtClean="0"/>
              <a:t>modeling</a:t>
            </a:r>
            <a:r>
              <a:rPr lang="en-GB" dirty="0" smtClean="0"/>
              <a:t> has a particular use case over aggregate models</a:t>
            </a:r>
          </a:p>
          <a:p>
            <a:pPr lvl="1"/>
            <a:r>
              <a:rPr lang="en-GB" dirty="0" smtClean="0"/>
              <a:t>Useful for the exploration of complex systems</a:t>
            </a:r>
          </a:p>
          <a:p>
            <a:r>
              <a:rPr lang="en-GB" dirty="0" smtClean="0"/>
              <a:t>Various </a:t>
            </a:r>
            <a:r>
              <a:rPr lang="en-GB" dirty="0" err="1" smtClean="0"/>
              <a:t>modeling</a:t>
            </a:r>
            <a:r>
              <a:rPr lang="en-GB" dirty="0" smtClean="0"/>
              <a:t> frameworks / approaches; multiple software implementations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07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Differences between aggregate and disaggregate modeling frameworks. </a:t>
            </a:r>
          </a:p>
          <a:p>
            <a:r>
              <a:rPr lang="en-US" dirty="0"/>
              <a:t> The main features of cellular automata, microsimulation, and agent-based modeling. </a:t>
            </a:r>
          </a:p>
          <a:p>
            <a:r>
              <a:rPr lang="en-US" dirty="0"/>
              <a:t> What agents are, and how they function within an agent-based model. </a:t>
            </a:r>
          </a:p>
          <a:p>
            <a:r>
              <a:rPr lang="en-US" dirty="0"/>
              <a:t> Those features of a complex system. </a:t>
            </a:r>
          </a:p>
          <a:p>
            <a:r>
              <a:rPr lang="en-US" dirty="0"/>
              <a:t> Constraints on the operational use of agent-based models.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Cities as Interacting Parts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</a:t>
            </a:r>
            <a:r>
              <a:rPr lang="en-US" dirty="0" smtClean="0"/>
              <a:t>ossible </a:t>
            </a:r>
            <a:r>
              <a:rPr lang="en-US" dirty="0"/>
              <a:t>to consider cities as </a:t>
            </a:r>
            <a:r>
              <a:rPr lang="en-US" dirty="0" smtClean="0"/>
              <a:t>collections </a:t>
            </a:r>
            <a:r>
              <a:rPr lang="en-US" dirty="0"/>
              <a:t>of interacting entities. </a:t>
            </a:r>
            <a:endParaRPr lang="en-US" dirty="0" smtClean="0"/>
          </a:p>
          <a:p>
            <a:r>
              <a:rPr lang="en-US" dirty="0"/>
              <a:t>When cities are studied at an aggregate level it is often difficult to observe outcomes that may emerge through a collective of individual-level behaviors </a:t>
            </a:r>
          </a:p>
          <a:p>
            <a:r>
              <a:rPr lang="en-US" b="1" dirty="0" smtClean="0"/>
              <a:t>Popularity</a:t>
            </a:r>
            <a:r>
              <a:rPr lang="en-US" dirty="0" smtClean="0"/>
              <a:t> </a:t>
            </a:r>
            <a:r>
              <a:rPr lang="en-US" dirty="0"/>
              <a:t>of aggregate </a:t>
            </a:r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Historically </a:t>
            </a:r>
            <a:r>
              <a:rPr lang="en-US" dirty="0"/>
              <a:t>limited </a:t>
            </a:r>
            <a:r>
              <a:rPr lang="en-US" dirty="0" smtClean="0"/>
              <a:t>availability </a:t>
            </a:r>
            <a:r>
              <a:rPr lang="en-US" dirty="0"/>
              <a:t>of disaggregate data </a:t>
            </a:r>
            <a:endParaRPr lang="en-US" dirty="0" smtClean="0"/>
          </a:p>
          <a:p>
            <a:pPr lvl="1"/>
            <a:r>
              <a:rPr lang="en-US" dirty="0" smtClean="0"/>
              <a:t>Often </a:t>
            </a:r>
            <a:r>
              <a:rPr lang="en-US" dirty="0"/>
              <a:t>easier to implement aggregate </a:t>
            </a:r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For applications </a:t>
            </a:r>
            <a:r>
              <a:rPr lang="en-US" dirty="0"/>
              <a:t>that require empirical specification or evaluation, urban data are more prevalently available at an aggregated rather than individual </a:t>
            </a:r>
            <a:r>
              <a:rPr lang="en-US" dirty="0" smtClean="0"/>
              <a:t>scale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8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Cities as Interacting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Problems with aggregate models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an </a:t>
            </a:r>
            <a:r>
              <a:rPr lang="en-GB" dirty="0"/>
              <a:t>be constraining when an objective of the analysis relates to the examination of individual </a:t>
            </a:r>
            <a:r>
              <a:rPr lang="en-GB" dirty="0" err="1" smtClean="0"/>
              <a:t>behaviors</a:t>
            </a:r>
            <a:endParaRPr lang="en-GB" dirty="0" smtClean="0"/>
          </a:p>
          <a:p>
            <a:pPr lvl="2"/>
            <a:r>
              <a:rPr lang="en-GB" dirty="0" smtClean="0"/>
              <a:t>Specifically </a:t>
            </a:r>
            <a:r>
              <a:rPr lang="en-GB" dirty="0"/>
              <a:t>when these are concerned with interactivity or non-linear dynamics </a:t>
            </a:r>
          </a:p>
          <a:p>
            <a:r>
              <a:rPr lang="en-GB" dirty="0"/>
              <a:t>Three of the main methodological frameworks </a:t>
            </a:r>
            <a:endParaRPr lang="en-GB" dirty="0" smtClean="0"/>
          </a:p>
          <a:p>
            <a:pPr lvl="1"/>
            <a:r>
              <a:rPr lang="en-GB" i="1" dirty="0" smtClean="0"/>
              <a:t>Cellular automata</a:t>
            </a:r>
            <a:endParaRPr lang="en-GB" dirty="0" smtClean="0"/>
          </a:p>
          <a:p>
            <a:pPr lvl="1"/>
            <a:r>
              <a:rPr lang="en-GB" i="1" dirty="0" smtClean="0"/>
              <a:t>Spatial microsimulation</a:t>
            </a:r>
            <a:endParaRPr lang="en-GB" dirty="0" smtClean="0"/>
          </a:p>
          <a:p>
            <a:pPr lvl="1"/>
            <a:r>
              <a:rPr lang="en-GB" i="1" dirty="0" smtClean="0"/>
              <a:t>Agent-based </a:t>
            </a:r>
            <a:r>
              <a:rPr lang="en-GB" i="1" dirty="0" err="1"/>
              <a:t>modeling</a:t>
            </a:r>
            <a:r>
              <a:rPr lang="en-GB" dirty="0"/>
              <a:t>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4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Schelling </a:t>
            </a:r>
            <a:r>
              <a:rPr lang="en-US" dirty="0" smtClean="0"/>
              <a:t>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Thomas Schelling </a:t>
            </a:r>
            <a:r>
              <a:rPr lang="mr-IN" dirty="0" smtClean="0"/>
              <a:t>–</a:t>
            </a:r>
            <a:r>
              <a:rPr lang="en-US" dirty="0" smtClean="0"/>
              <a:t> US Economist (1921 </a:t>
            </a:r>
            <a:r>
              <a:rPr lang="mr-IN" dirty="0" smtClean="0"/>
              <a:t>–</a:t>
            </a:r>
            <a:r>
              <a:rPr lang="en-US" dirty="0" smtClean="0"/>
              <a:t> 2016)</a:t>
            </a:r>
          </a:p>
          <a:p>
            <a:r>
              <a:rPr lang="en-US" dirty="0" smtClean="0"/>
              <a:t>The </a:t>
            </a:r>
            <a:r>
              <a:rPr lang="en-US" dirty="0"/>
              <a:t>motivations of </a:t>
            </a:r>
            <a:r>
              <a:rPr lang="en-US" dirty="0" smtClean="0"/>
              <a:t>individuals </a:t>
            </a:r>
            <a:r>
              <a:rPr lang="en-US" dirty="0"/>
              <a:t>can create aggregate level outcomes that are at odds with what individuals want </a:t>
            </a:r>
            <a:endParaRPr lang="en-US" dirty="0" smtClean="0"/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- If </a:t>
            </a:r>
            <a:r>
              <a:rPr lang="en-US" dirty="0"/>
              <a:t>individuals prefer to live in a neighborhood that is 51% the same </a:t>
            </a:r>
            <a:r>
              <a:rPr lang="en-US" dirty="0" smtClean="0"/>
              <a:t>race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a fairly integrated </a:t>
            </a:r>
            <a:r>
              <a:rPr lang="en-US" dirty="0" smtClean="0"/>
              <a:t>neighborhood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cumulative results of individuals seeking such a neighborhood composition is that almost total segregation emerges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The individual </a:t>
            </a:r>
            <a:r>
              <a:rPr lang="en-US" dirty="0"/>
              <a:t>motives (for integration) would not have been observable from the aggregate (segregated) landscape</a:t>
            </a:r>
            <a:r>
              <a:rPr lang="en-US" dirty="0" smtClean="0"/>
              <a:t>.</a:t>
            </a:r>
          </a:p>
          <a:p>
            <a:r>
              <a:rPr lang="en-US" dirty="0"/>
              <a:t>Schelling first developed this idea as </a:t>
            </a:r>
            <a:r>
              <a:rPr lang="en-US" dirty="0" smtClean="0"/>
              <a:t>simple </a:t>
            </a:r>
            <a:r>
              <a:rPr lang="en-US" dirty="0"/>
              <a:t>checkers like game, but it was subsequently converted into computer models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32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Schelling Model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273" y="1513900"/>
            <a:ext cx="6412498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3783" y="5688449"/>
            <a:ext cx="69044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 </a:t>
            </a:r>
            <a:r>
              <a:rPr lang="en-GB" sz="1400" dirty="0" err="1"/>
              <a:t>NetLogo</a:t>
            </a:r>
            <a:r>
              <a:rPr lang="en-GB" sz="1400" dirty="0"/>
              <a:t> implementation of the Schelling model </a:t>
            </a:r>
          </a:p>
          <a:p>
            <a:r>
              <a:rPr lang="en-GB" sz="1400" dirty="0"/>
              <a:t>Source: </a:t>
            </a:r>
            <a:r>
              <a:rPr lang="en-GB" sz="1400" dirty="0" err="1"/>
              <a:t>Wilensky</a:t>
            </a:r>
            <a:r>
              <a:rPr lang="en-GB" sz="1400" dirty="0"/>
              <a:t>, U. (1999). </a:t>
            </a:r>
            <a:r>
              <a:rPr lang="en-GB" sz="1400" dirty="0" err="1"/>
              <a:t>NetLogo</a:t>
            </a:r>
            <a:r>
              <a:rPr lang="en-GB" sz="1400" dirty="0"/>
              <a:t>. http://</a:t>
            </a:r>
            <a:r>
              <a:rPr lang="en-GB" sz="1400" dirty="0" err="1"/>
              <a:t>ccl.northwestern.edu</a:t>
            </a:r>
            <a:r>
              <a:rPr lang="en-GB" sz="1400" dirty="0"/>
              <a:t>/</a:t>
            </a:r>
            <a:r>
              <a:rPr lang="en-GB" sz="1400" dirty="0" err="1"/>
              <a:t>netlogo</a:t>
            </a:r>
            <a:r>
              <a:rPr lang="en-GB" sz="1400" dirty="0"/>
              <a:t>/. </a:t>
            </a:r>
            <a:r>
              <a:rPr lang="en-GB" sz="1400" dirty="0" err="1"/>
              <a:t>Center</a:t>
            </a:r>
            <a:r>
              <a:rPr lang="en-GB" sz="1400" dirty="0"/>
              <a:t> for Connected Learning and Computer-Based </a:t>
            </a:r>
            <a:r>
              <a:rPr lang="en-GB" sz="1400" dirty="0" err="1"/>
              <a:t>Modeling</a:t>
            </a:r>
            <a:r>
              <a:rPr lang="en-GB" sz="1400" dirty="0"/>
              <a:t>, </a:t>
            </a:r>
            <a:r>
              <a:rPr lang="en-GB" sz="1400" dirty="0" err="1"/>
              <a:t>Northwestern</a:t>
            </a:r>
            <a:r>
              <a:rPr lang="en-GB" sz="1400" dirty="0"/>
              <a:t> University, Evanston, IL. </a:t>
            </a:r>
          </a:p>
        </p:txBody>
      </p:sp>
    </p:spTree>
    <p:extLst>
      <p:ext uri="{BB962C8B-B14F-4D97-AF65-F5344CB8AC3E}">
        <p14:creationId xmlns:p14="http://schemas.microsoft.com/office/powerpoint/2010/main" val="195911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</a:t>
            </a:r>
            <a:r>
              <a:rPr lang="en-US" dirty="0" smtClean="0"/>
              <a:t>automata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</a:t>
            </a:r>
            <a:r>
              <a:rPr lang="en-US" dirty="0" smtClean="0"/>
              <a:t>efined </a:t>
            </a:r>
            <a:r>
              <a:rPr lang="en-US" dirty="0"/>
              <a:t>as a grid of cells (like a checker board), each cell is called an “automata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Each </a:t>
            </a:r>
            <a:r>
              <a:rPr lang="en-US" dirty="0"/>
              <a:t>automata stores a numeric </a:t>
            </a:r>
            <a:r>
              <a:rPr lang="en-US" dirty="0" smtClean="0"/>
              <a:t>value.</a:t>
            </a:r>
          </a:p>
          <a:p>
            <a:r>
              <a:rPr lang="en-US" dirty="0" smtClean="0"/>
              <a:t>As </a:t>
            </a:r>
            <a:r>
              <a:rPr lang="en-US" dirty="0"/>
              <a:t>a model runs through a series of time steps, each automata can change their assigned value (state) based on a set of rules which takes into consideration those values in the </a:t>
            </a:r>
            <a:r>
              <a:rPr lang="en-US" dirty="0" smtClean="0"/>
              <a:t>surrounding </a:t>
            </a:r>
            <a:r>
              <a:rPr lang="en-US" dirty="0"/>
              <a:t>cells (neighborhood). </a:t>
            </a:r>
          </a:p>
          <a:p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1690689"/>
            <a:ext cx="3886200" cy="26155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83953" y="4565845"/>
            <a:ext cx="32313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 SLEUTH model for San Diego in 2030 showing predicted levels of urbanization Source: Keith Clarke, UCSB, USA. Reprinted with permission. </a:t>
            </a:r>
          </a:p>
        </p:txBody>
      </p:sp>
    </p:spTree>
    <p:extLst>
      <p:ext uri="{BB962C8B-B14F-4D97-AF65-F5344CB8AC3E}">
        <p14:creationId xmlns:p14="http://schemas.microsoft.com/office/powerpoint/2010/main" val="209242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Agent Based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Agent-based modeling (ABM) is a collective term for a software simulation technique that enables interactivity between individual entities 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254" y="3034878"/>
            <a:ext cx="6657491" cy="3343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67748" y="6378418"/>
            <a:ext cx="3483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Some popular open source ABM frameworks </a:t>
            </a:r>
          </a:p>
        </p:txBody>
      </p:sp>
    </p:spTree>
    <p:extLst>
      <p:ext uri="{BB962C8B-B14F-4D97-AF65-F5344CB8AC3E}">
        <p14:creationId xmlns:p14="http://schemas.microsoft.com/office/powerpoint/2010/main" val="182837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Agent Based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Typically </a:t>
            </a:r>
            <a:r>
              <a:rPr lang="en-US" dirty="0"/>
              <a:t>initiated with a simple set of rules that are specified at a micro level (e.g., individuals) </a:t>
            </a:r>
            <a:endParaRPr lang="en-US" dirty="0" smtClean="0"/>
          </a:p>
          <a:p>
            <a:pPr lvl="1"/>
            <a:r>
              <a:rPr lang="en-US" dirty="0" smtClean="0"/>
              <a:t>derived </a:t>
            </a:r>
            <a:r>
              <a:rPr lang="en-US" dirty="0"/>
              <a:t>from </a:t>
            </a:r>
            <a:r>
              <a:rPr lang="en-US" dirty="0" smtClean="0"/>
              <a:t>theory / </a:t>
            </a:r>
            <a:r>
              <a:rPr lang="en-US" dirty="0"/>
              <a:t>empirical </a:t>
            </a:r>
            <a:r>
              <a:rPr lang="en-US" dirty="0" smtClean="0"/>
              <a:t>observation</a:t>
            </a:r>
          </a:p>
          <a:p>
            <a:r>
              <a:rPr lang="en-US" dirty="0" smtClean="0"/>
              <a:t>Rule </a:t>
            </a:r>
            <a:r>
              <a:rPr lang="en-US" dirty="0"/>
              <a:t>sets govern how each agent interacts with the other agents within the simulation and their environment. </a:t>
            </a:r>
            <a:endParaRPr lang="en-US" dirty="0" smtClean="0"/>
          </a:p>
          <a:p>
            <a:r>
              <a:rPr lang="en-US" dirty="0"/>
              <a:t>Over the course of a </a:t>
            </a:r>
            <a:r>
              <a:rPr lang="en-US" dirty="0" smtClean="0"/>
              <a:t>simulation the </a:t>
            </a:r>
            <a:r>
              <a:rPr lang="en-US" dirty="0"/>
              <a:t>macro-level outcomes emerge as a result of a complex of </a:t>
            </a:r>
            <a:r>
              <a:rPr lang="en-US" dirty="0" smtClean="0"/>
              <a:t>individual-level </a:t>
            </a:r>
            <a:r>
              <a:rPr lang="en-US" dirty="0"/>
              <a:t>adaptive behavior, including various types of non-linear dynamics </a:t>
            </a:r>
            <a:endParaRPr lang="en-US" dirty="0" smtClean="0"/>
          </a:p>
          <a:p>
            <a:pPr lvl="1"/>
            <a:r>
              <a:rPr lang="en-US" dirty="0"/>
              <a:t>referred to as </a:t>
            </a:r>
            <a:r>
              <a:rPr lang="en-US" i="1" dirty="0" smtClean="0"/>
              <a:t>emergence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00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7793</TotalTime>
  <Words>662</Words>
  <Application>Microsoft Macintosh PowerPoint</Application>
  <PresentationFormat>On-screen Show (4:3)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ABM and Cities</vt:lpstr>
      <vt:lpstr>Learning Objectives</vt:lpstr>
      <vt:lpstr>Cities as Interacting Parts</vt:lpstr>
      <vt:lpstr>Cities as Interacting Parts</vt:lpstr>
      <vt:lpstr>Schelling Model</vt:lpstr>
      <vt:lpstr>Schelling Model</vt:lpstr>
      <vt:lpstr>Cellular automata</vt:lpstr>
      <vt:lpstr>Agent Based Models</vt:lpstr>
      <vt:lpstr>Agent Based Models</vt:lpstr>
      <vt:lpstr>PowerPoint Presentation</vt:lpstr>
      <vt:lpstr>Complex Systems</vt:lpstr>
      <vt:lpstr>Agent Based Models: Example</vt:lpstr>
      <vt:lpstr>Agent Based Models: Example</vt:lpstr>
      <vt:lpstr>Agent Based Models: Example</vt:lpstr>
      <vt:lpstr>Conclusion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Singleton, Alexander</cp:lastModifiedBy>
  <cp:revision>373</cp:revision>
  <dcterms:created xsi:type="dcterms:W3CDTF">2017-09-18T06:06:42Z</dcterms:created>
  <dcterms:modified xsi:type="dcterms:W3CDTF">2017-10-05T07:26:22Z</dcterms:modified>
</cp:coreProperties>
</file>